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312" r:id="rId3"/>
    <p:sldId id="313" r:id="rId4"/>
    <p:sldId id="316" r:id="rId5"/>
    <p:sldId id="318" r:id="rId6"/>
    <p:sldId id="317" r:id="rId7"/>
    <p:sldId id="319" r:id="rId8"/>
    <p:sldId id="320" r:id="rId9"/>
    <p:sldId id="314" r:id="rId10"/>
    <p:sldId id="315" r:id="rId11"/>
    <p:sldId id="324" r:id="rId12"/>
    <p:sldId id="325" r:id="rId13"/>
    <p:sldId id="326" r:id="rId14"/>
    <p:sldId id="327" r:id="rId15"/>
    <p:sldId id="328" r:id="rId16"/>
    <p:sldId id="329" r:id="rId17"/>
    <p:sldId id="26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1432" autoAdjust="0"/>
  </p:normalViewPr>
  <p:slideViewPr>
    <p:cSldViewPr snapToGrid="0">
      <p:cViewPr varScale="1">
        <p:scale>
          <a:sx n="70" d="100"/>
          <a:sy n="70" d="100"/>
        </p:scale>
        <p:origin x="1094" y="53"/>
      </p:cViewPr>
      <p:guideLst/>
    </p:cSldViewPr>
  </p:slideViewPr>
  <p:outlineViewPr>
    <p:cViewPr>
      <p:scale>
        <a:sx n="33" d="100"/>
        <a:sy n="33" d="100"/>
      </p:scale>
      <p:origin x="0" y="-676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747D3C-0FE8-48CD-ABE8-2F27A3675F1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35841D-9202-401D-8230-986CBD680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69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/>
              <a:t>20260413: a 4. feladat </a:t>
            </a:r>
            <a:r>
              <a:rPr lang="hu-HU" dirty="0" err="1"/>
              <a:t>tbx</a:t>
            </a:r>
            <a:r>
              <a:rPr lang="hu-HU" dirty="0"/>
              <a:t>-ben szereplő megoldása hibás (pedig egyszer már lefutott…) A </a:t>
            </a:r>
            <a:r>
              <a:rPr lang="hu-HU" dirty="0" err="1"/>
              <a:t>raster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Polygon</a:t>
            </a:r>
            <a:r>
              <a:rPr lang="hu-HU" dirty="0"/>
              <a:t> négyszer is hibát dob, valami mezőtípussal kapcsolatos problémája van. </a:t>
            </a:r>
            <a:r>
              <a:rPr lang="hu-HU"/>
              <a:t>Debuggolandó</a:t>
            </a:r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5841D-9202-401D-8230-986CBD68044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82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hu-HU" dirty="0"/>
              <a:t>Mintacím szerkesztése</a:t>
            </a:r>
            <a:endParaRPr lang="en-US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Alcím mintájának szerkesztése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E5E1A-9C8C-46AD-81E4-38711766F2B8}" type="datetime10">
              <a:rPr lang="en-US" smtClean="0"/>
              <a:t>17:41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076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31B6B-0932-4247-8245-8F27FDE5EEEA}" type="datetime10">
              <a:rPr lang="en-US" smtClean="0"/>
              <a:t>17:41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99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4902E-9007-4551-B744-B2B2B6BC9C56}" type="datetime10">
              <a:rPr lang="en-US" smtClean="0"/>
              <a:t>17:41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270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17:41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456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932A-0FAF-4438-B561-2C6A2226D8DA}" type="datetime10">
              <a:rPr lang="en-US" smtClean="0"/>
              <a:t>17:41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302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CBC7E-FF97-495E-8EA6-C5BAD3AE314C}" type="datetime10">
              <a:rPr lang="en-US" smtClean="0"/>
              <a:t>17:41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073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D53F-7ACA-4B0B-B523-4F46A2824FC5}" type="datetime10">
              <a:rPr lang="en-US" smtClean="0"/>
              <a:t>17:41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324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C268-431E-4349-9A45-98FD4D86C13F}" type="datetime10">
              <a:rPr lang="en-US" smtClean="0"/>
              <a:t>17:41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88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4175-704E-4DD3-9E08-6D81C044BEE2}" type="datetime10">
              <a:rPr lang="en-US" smtClean="0"/>
              <a:t>17:41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872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E131A-5425-4BE3-A567-B8E7A0687957}" type="datetime10">
              <a:rPr lang="en-US" smtClean="0"/>
              <a:t>17:41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882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662BD-8D8B-46AD-9B8C-A463E47E2FF7}" type="datetime10">
              <a:rPr lang="en-US" smtClean="0"/>
              <a:t>17:41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931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174172"/>
            <a:ext cx="10515600" cy="95930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 dirty="0"/>
              <a:t>Mintacím szerkesztése</a:t>
            </a:r>
            <a:endParaRPr lang="en-US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422400"/>
            <a:ext cx="10515600" cy="4754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476344" y="6376591"/>
            <a:ext cx="28774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rgbClr val="003300"/>
                </a:solidFill>
                <a:latin typeface="Arial Narrow" panose="020B0606020202030204" pitchFamily="34" charset="0"/>
              </a:defRPr>
            </a:lvl1pPr>
          </a:lstStyle>
          <a:p>
            <a:fld id="{3F83F346-FC3B-4FAE-9C55-E22FC3EDEB65}" type="datetime10">
              <a:rPr lang="en-US" smtClean="0"/>
              <a:pPr/>
              <a:t>17:41</a:t>
            </a:fld>
            <a:endParaRPr lang="en-US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3300"/>
                </a:solidFill>
              </a:defRPr>
            </a:lvl1pPr>
          </a:lstStyle>
          <a:p>
            <a:fld id="{BF021985-4801-4ED1-847D-F9AC44EE79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églalap 6"/>
          <p:cNvSpPr/>
          <p:nvPr userDrawn="1"/>
        </p:nvSpPr>
        <p:spPr>
          <a:xfrm>
            <a:off x="0" y="1167618"/>
            <a:ext cx="12192000" cy="98474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églalap 7"/>
          <p:cNvSpPr/>
          <p:nvPr userDrawn="1"/>
        </p:nvSpPr>
        <p:spPr>
          <a:xfrm>
            <a:off x="0" y="6234797"/>
            <a:ext cx="12192000" cy="98474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zövegdoboz 9"/>
          <p:cNvSpPr txBox="1"/>
          <p:nvPr userDrawn="1"/>
        </p:nvSpPr>
        <p:spPr>
          <a:xfrm>
            <a:off x="3802744" y="6354246"/>
            <a:ext cx="467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err="1">
                <a:solidFill>
                  <a:srgbClr val="003300"/>
                </a:solidFill>
                <a:latin typeface="Arial Narrow" panose="020B0606020202030204" pitchFamily="34" charset="0"/>
              </a:rPr>
              <a:t>Model</a:t>
            </a:r>
            <a:r>
              <a:rPr lang="hu-HU" dirty="0">
                <a:solidFill>
                  <a:srgbClr val="003300"/>
                </a:solidFill>
                <a:latin typeface="Arial Narrow" panose="020B0606020202030204" pitchFamily="34" charset="0"/>
              </a:rPr>
              <a:t> </a:t>
            </a:r>
            <a:r>
              <a:rPr lang="hu-HU" dirty="0" err="1">
                <a:solidFill>
                  <a:srgbClr val="003300"/>
                </a:solidFill>
                <a:latin typeface="Arial Narrow" panose="020B0606020202030204" pitchFamily="34" charset="0"/>
              </a:rPr>
              <a:t>Builder</a:t>
            </a:r>
            <a:r>
              <a:rPr lang="hu-HU" dirty="0">
                <a:solidFill>
                  <a:srgbClr val="003300"/>
                </a:solidFill>
                <a:latin typeface="Arial Narrow" panose="020B0606020202030204" pitchFamily="34" charset="0"/>
              </a:rPr>
              <a:t> 4. – gyakorlás</a:t>
            </a:r>
            <a:endParaRPr lang="en-US" dirty="0">
              <a:solidFill>
                <a:srgbClr val="0033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055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003300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rgbClr val="003300"/>
          </a:solidFill>
          <a:latin typeface="Arial Narrow" panose="020B0606020202030204" pitchFamily="34" charset="0"/>
          <a:ea typeface="+mn-ea"/>
          <a:cs typeface="+mn-cs"/>
        </a:defRPr>
      </a:lvl1pPr>
      <a:lvl2pPr marL="534988" indent="-228600" algn="l" defTabSz="914400" rtl="0" eaLnBrk="1" latinLnBrk="0" hangingPunct="1">
        <a:lnSpc>
          <a:spcPct val="90000"/>
        </a:lnSpc>
        <a:spcBef>
          <a:spcPts val="500"/>
        </a:spcBef>
        <a:buFont typeface="Arial Narrow" panose="020B0606020202030204" pitchFamily="34" charset="0"/>
        <a:buChar char="–"/>
        <a:defRPr sz="2400" kern="1200">
          <a:solidFill>
            <a:srgbClr val="006600"/>
          </a:solidFill>
          <a:latin typeface="Arial Narrow" panose="020B0606020202030204" pitchFamily="34" charset="0"/>
          <a:ea typeface="+mn-ea"/>
          <a:cs typeface="+mn-cs"/>
        </a:defRPr>
      </a:lvl2pPr>
      <a:lvl3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kern="1200">
          <a:solidFill>
            <a:srgbClr val="006600"/>
          </a:solidFill>
          <a:latin typeface="Courier New" panose="02070309020205020404" pitchFamily="49" charset="0"/>
          <a:ea typeface="+mn-ea"/>
          <a:cs typeface="Courier New" panose="02070309020205020404" pitchFamily="49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/>
              <a:t>Model</a:t>
            </a:r>
            <a:r>
              <a:rPr lang="hu-HU" dirty="0"/>
              <a:t> </a:t>
            </a:r>
            <a:r>
              <a:rPr lang="hu-HU" dirty="0" err="1"/>
              <a:t>Builder</a:t>
            </a:r>
            <a:r>
              <a:rPr lang="hu-HU" dirty="0"/>
              <a:t> 4. – gyakorlás</a:t>
            </a:r>
            <a:endParaRPr lang="hu-HU" noProof="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GIS-rendszerek és -alkalmazások 2.</a:t>
            </a:r>
          </a:p>
          <a:p>
            <a:r>
              <a:rPr lang="hu-HU" dirty="0"/>
              <a:t>2026.04.13.</a:t>
            </a:r>
          </a:p>
          <a:p>
            <a:r>
              <a:rPr lang="hu-HU" noProof="0" dirty="0"/>
              <a:t>Bede-Fazekas Ákos</a:t>
            </a:r>
          </a:p>
        </p:txBody>
      </p:sp>
    </p:spTree>
    <p:extLst>
      <p:ext uri="{BB962C8B-B14F-4D97-AF65-F5344CB8AC3E}">
        <p14:creationId xmlns:p14="http://schemas.microsoft.com/office/powerpoint/2010/main" val="2802642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A706EC8-60BF-A382-AECF-1E0F4F8FB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5. feladat megoldása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C1BBFAB-EA74-535A-BD34-BE14CF34A6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400"/>
            <a:ext cx="10515600" cy="2507348"/>
          </a:xfrm>
        </p:spPr>
        <p:txBody>
          <a:bodyPr/>
          <a:lstStyle/>
          <a:p>
            <a:r>
              <a:rPr lang="hu-HU" dirty="0" err="1"/>
              <a:t>Insert</a:t>
            </a:r>
            <a:r>
              <a:rPr lang="hu-HU" dirty="0"/>
              <a:t> &gt; </a:t>
            </a:r>
            <a:r>
              <a:rPr lang="hu-HU" dirty="0" err="1"/>
              <a:t>Iterators</a:t>
            </a:r>
            <a:r>
              <a:rPr lang="hu-HU" dirty="0"/>
              <a:t> &gt; </a:t>
            </a:r>
            <a:r>
              <a:rPr lang="hu-HU" dirty="0" err="1"/>
              <a:t>Rasters</a:t>
            </a:r>
            <a:endParaRPr lang="hu-HU" dirty="0"/>
          </a:p>
          <a:p>
            <a:r>
              <a:rPr lang="hu-HU" dirty="0" err="1"/>
              <a:t>Insert</a:t>
            </a:r>
            <a:r>
              <a:rPr lang="hu-HU" dirty="0"/>
              <a:t> &gt; </a:t>
            </a:r>
            <a:r>
              <a:rPr lang="hu-HU" dirty="0" err="1"/>
              <a:t>Model</a:t>
            </a:r>
            <a:r>
              <a:rPr lang="hu-HU" dirty="0"/>
              <a:t> </a:t>
            </a:r>
            <a:r>
              <a:rPr lang="hu-HU" dirty="0" err="1"/>
              <a:t>Only</a:t>
            </a:r>
            <a:r>
              <a:rPr lang="hu-HU" dirty="0"/>
              <a:t> </a:t>
            </a:r>
            <a:r>
              <a:rPr lang="hu-HU" dirty="0" err="1"/>
              <a:t>Tools</a:t>
            </a:r>
            <a:r>
              <a:rPr lang="hu-HU" dirty="0"/>
              <a:t> &gt; </a:t>
            </a:r>
            <a:r>
              <a:rPr lang="hu-HU" dirty="0" err="1"/>
              <a:t>Parse</a:t>
            </a:r>
            <a:r>
              <a:rPr lang="hu-HU" dirty="0"/>
              <a:t> </a:t>
            </a:r>
            <a:r>
              <a:rPr lang="hu-HU" dirty="0" err="1"/>
              <a:t>Path</a:t>
            </a:r>
            <a:endParaRPr lang="hu-HU" dirty="0"/>
          </a:p>
          <a:p>
            <a:pPr lvl="1"/>
            <a:r>
              <a:rPr lang="hu-HU" dirty="0" err="1"/>
              <a:t>Parse</a:t>
            </a:r>
            <a:r>
              <a:rPr lang="hu-HU" dirty="0"/>
              <a:t> </a:t>
            </a:r>
            <a:r>
              <a:rPr lang="hu-HU" dirty="0" err="1"/>
              <a:t>Type</a:t>
            </a:r>
            <a:r>
              <a:rPr lang="hu-HU" dirty="0"/>
              <a:t>: NAME</a:t>
            </a:r>
          </a:p>
          <a:p>
            <a:pPr lvl="1"/>
            <a:r>
              <a:rPr lang="hu-HU" dirty="0"/>
              <a:t>a kimenete legyen előfeltétel a </a:t>
            </a:r>
            <a:r>
              <a:rPr lang="hu-HU" dirty="0" err="1"/>
              <a:t>Raster</a:t>
            </a:r>
            <a:r>
              <a:rPr lang="hu-HU" dirty="0"/>
              <a:t> </a:t>
            </a:r>
            <a:r>
              <a:rPr lang="hu-HU" dirty="0" err="1"/>
              <a:t>Domainhez</a:t>
            </a:r>
            <a:r>
              <a:rPr lang="hu-HU" dirty="0"/>
              <a:t> (vagy legalább a </a:t>
            </a:r>
            <a:r>
              <a:rPr lang="hu-HU" dirty="0" err="1"/>
              <a:t>Calculate</a:t>
            </a:r>
            <a:r>
              <a:rPr lang="hu-HU" dirty="0"/>
              <a:t> </a:t>
            </a:r>
            <a:r>
              <a:rPr lang="hu-HU" dirty="0" err="1"/>
              <a:t>Fieldshez</a:t>
            </a:r>
            <a:r>
              <a:rPr lang="hu-HU" dirty="0"/>
              <a:t>)</a:t>
            </a:r>
          </a:p>
          <a:p>
            <a:r>
              <a:rPr lang="hu-HU" dirty="0"/>
              <a:t>3D </a:t>
            </a:r>
            <a:r>
              <a:rPr lang="hu-HU" dirty="0" err="1"/>
              <a:t>Analyst</a:t>
            </a:r>
            <a:r>
              <a:rPr lang="hu-HU" dirty="0"/>
              <a:t> &gt; Conversion &gt; </a:t>
            </a:r>
            <a:r>
              <a:rPr lang="hu-HU" dirty="0" err="1"/>
              <a:t>From</a:t>
            </a:r>
            <a:r>
              <a:rPr lang="hu-HU" dirty="0"/>
              <a:t> </a:t>
            </a:r>
            <a:r>
              <a:rPr lang="hu-HU" dirty="0" err="1"/>
              <a:t>Raster</a:t>
            </a:r>
            <a:r>
              <a:rPr lang="hu-HU" dirty="0"/>
              <a:t> &gt; </a:t>
            </a:r>
            <a:r>
              <a:rPr lang="hu-HU" dirty="0" err="1"/>
              <a:t>Raster</a:t>
            </a:r>
            <a:r>
              <a:rPr lang="hu-HU" dirty="0"/>
              <a:t> </a:t>
            </a:r>
            <a:r>
              <a:rPr lang="hu-HU" dirty="0" err="1"/>
              <a:t>Domain</a:t>
            </a:r>
            <a:endParaRPr lang="hu-HU" dirty="0"/>
          </a:p>
          <a:p>
            <a:pPr lvl="1"/>
            <a:r>
              <a:rPr lang="hu-HU" dirty="0"/>
              <a:t>Output </a:t>
            </a:r>
            <a:r>
              <a:rPr lang="hu-HU" dirty="0" err="1"/>
              <a:t>Feature</a:t>
            </a:r>
            <a:r>
              <a:rPr lang="hu-HU" dirty="0"/>
              <a:t> </a:t>
            </a:r>
            <a:r>
              <a:rPr lang="hu-HU" dirty="0" err="1"/>
              <a:t>Class</a:t>
            </a:r>
            <a:r>
              <a:rPr lang="hu-HU" dirty="0"/>
              <a:t> </a:t>
            </a:r>
            <a:r>
              <a:rPr lang="hu-HU" dirty="0" err="1"/>
              <a:t>Type</a:t>
            </a:r>
            <a:r>
              <a:rPr lang="hu-HU" dirty="0"/>
              <a:t>: LINE</a:t>
            </a:r>
          </a:p>
          <a:p>
            <a:endParaRPr lang="hu-HU" dirty="0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4982A51-7F5D-DB55-6FF3-D3C08BD5E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17:41</a:t>
            </a:fld>
            <a:endParaRPr lang="en-US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B9CA2EF8-1734-E7D8-CD63-530B70D041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3929748"/>
            <a:ext cx="12192000" cy="292825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0580337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2624EA-6039-5548-5683-9E428E359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686FE08-F18B-F072-8484-ABC9B8122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5. feladat megoldása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FD87D1F-16DF-917A-7CE1-062A3BC02E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400"/>
            <a:ext cx="10515600" cy="2507348"/>
          </a:xfrm>
        </p:spPr>
        <p:txBody>
          <a:bodyPr/>
          <a:lstStyle/>
          <a:p>
            <a:r>
              <a:rPr lang="hu-HU" dirty="0"/>
              <a:t>Data Management &gt; </a:t>
            </a:r>
            <a:r>
              <a:rPr lang="hu-HU" dirty="0" err="1"/>
              <a:t>Sampling</a:t>
            </a:r>
            <a:r>
              <a:rPr lang="hu-HU" dirty="0"/>
              <a:t> &gt; </a:t>
            </a:r>
            <a:r>
              <a:rPr lang="hu-HU" dirty="0" err="1"/>
              <a:t>Create</a:t>
            </a:r>
            <a:r>
              <a:rPr lang="hu-HU" dirty="0"/>
              <a:t> Random </a:t>
            </a:r>
            <a:r>
              <a:rPr lang="hu-HU" dirty="0" err="1"/>
              <a:t>Points</a:t>
            </a:r>
            <a:endParaRPr lang="hu-HU" dirty="0"/>
          </a:p>
          <a:p>
            <a:pPr lvl="1"/>
            <a:r>
              <a:rPr lang="hu-HU" dirty="0"/>
              <a:t>Minimum </a:t>
            </a:r>
            <a:r>
              <a:rPr lang="hu-HU" dirty="0" err="1"/>
              <a:t>Allowed</a:t>
            </a:r>
            <a:r>
              <a:rPr lang="hu-HU" dirty="0"/>
              <a:t> </a:t>
            </a:r>
            <a:r>
              <a:rPr lang="hu-HU" dirty="0" err="1"/>
              <a:t>Distance</a:t>
            </a:r>
            <a:r>
              <a:rPr lang="hu-HU" dirty="0"/>
              <a:t>: a </a:t>
            </a:r>
            <a:r>
              <a:rPr lang="hu-HU" dirty="0" err="1"/>
              <a:t>Connect</a:t>
            </a:r>
            <a:r>
              <a:rPr lang="hu-HU" dirty="0"/>
              <a:t> eszközzel behúzandó</a:t>
            </a:r>
          </a:p>
          <a:p>
            <a:r>
              <a:rPr lang="hu-HU" dirty="0"/>
              <a:t>Data Management &gt; </a:t>
            </a:r>
            <a:r>
              <a:rPr lang="hu-HU" dirty="0" err="1"/>
              <a:t>Fields</a:t>
            </a:r>
            <a:r>
              <a:rPr lang="hu-HU" dirty="0"/>
              <a:t> &gt; Add </a:t>
            </a:r>
            <a:r>
              <a:rPr lang="hu-HU" dirty="0" err="1"/>
              <a:t>Field</a:t>
            </a:r>
            <a:endParaRPr lang="hu-HU" dirty="0"/>
          </a:p>
          <a:p>
            <a:pPr lvl="1"/>
            <a:r>
              <a:rPr lang="hu-HU" dirty="0" err="1"/>
              <a:t>Field</a:t>
            </a:r>
            <a:r>
              <a:rPr lang="hu-HU" dirty="0"/>
              <a:t> </a:t>
            </a:r>
            <a:r>
              <a:rPr lang="hu-HU" dirty="0" err="1"/>
              <a:t>Type</a:t>
            </a:r>
            <a:r>
              <a:rPr lang="hu-HU" dirty="0"/>
              <a:t>: TEXT</a:t>
            </a:r>
          </a:p>
          <a:p>
            <a:r>
              <a:rPr lang="hu-HU" dirty="0"/>
              <a:t>Data Management &gt; </a:t>
            </a:r>
            <a:r>
              <a:rPr lang="hu-HU" dirty="0" err="1"/>
              <a:t>Fields</a:t>
            </a:r>
            <a:r>
              <a:rPr lang="hu-HU" dirty="0"/>
              <a:t> &gt; </a:t>
            </a:r>
            <a:r>
              <a:rPr lang="hu-HU" dirty="0" err="1"/>
              <a:t>Calculate</a:t>
            </a:r>
            <a:r>
              <a:rPr lang="hu-HU" dirty="0"/>
              <a:t> </a:t>
            </a:r>
            <a:r>
              <a:rPr lang="hu-HU" dirty="0" err="1"/>
              <a:t>Field</a:t>
            </a:r>
            <a:endParaRPr lang="hu-HU" dirty="0"/>
          </a:p>
          <a:p>
            <a:pPr lvl="1"/>
            <a:r>
              <a:rPr lang="hu-HU" dirty="0"/>
              <a:t>Expression: "%</a:t>
            </a:r>
            <a:r>
              <a:rPr lang="hu-HU" dirty="0" err="1"/>
              <a:t>nev</a:t>
            </a:r>
            <a:r>
              <a:rPr lang="hu-HU" dirty="0"/>
              <a:t>%"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03E5088-A7FC-8921-3F90-7FF4620D4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17:41</a:t>
            </a:fld>
            <a:endParaRPr lang="en-US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7190B183-1EF0-A956-1AF5-95676373A2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3929748"/>
            <a:ext cx="12192000" cy="292825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54148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2D80D-4D30-A48A-A627-07B033499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F81F5CD-0906-A5B0-3E7E-61F3F76F0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5. feladat megoldása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D3B0CA6-EB82-4B02-03C6-33EFA66DD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400"/>
            <a:ext cx="10515600" cy="2507348"/>
          </a:xfrm>
        </p:spPr>
        <p:txBody>
          <a:bodyPr/>
          <a:lstStyle/>
          <a:p>
            <a:r>
              <a:rPr lang="hu-HU" dirty="0" err="1"/>
              <a:t>Insert</a:t>
            </a:r>
            <a:r>
              <a:rPr lang="hu-HU" dirty="0"/>
              <a:t> &gt; </a:t>
            </a:r>
            <a:r>
              <a:rPr lang="hu-HU" dirty="0" err="1"/>
              <a:t>Model</a:t>
            </a:r>
            <a:r>
              <a:rPr lang="hu-HU" dirty="0"/>
              <a:t> </a:t>
            </a:r>
            <a:r>
              <a:rPr lang="hu-HU" dirty="0" err="1"/>
              <a:t>Only</a:t>
            </a:r>
            <a:r>
              <a:rPr lang="hu-HU" dirty="0"/>
              <a:t> </a:t>
            </a:r>
            <a:r>
              <a:rPr lang="hu-HU" dirty="0" err="1"/>
              <a:t>Tools</a:t>
            </a:r>
            <a:r>
              <a:rPr lang="hu-HU" dirty="0"/>
              <a:t> &gt; </a:t>
            </a:r>
            <a:r>
              <a:rPr lang="hu-HU" dirty="0" err="1"/>
              <a:t>Collect</a:t>
            </a:r>
            <a:r>
              <a:rPr lang="hu-HU" dirty="0"/>
              <a:t> </a:t>
            </a:r>
            <a:r>
              <a:rPr lang="hu-HU" dirty="0" err="1"/>
              <a:t>Values</a:t>
            </a:r>
            <a:endParaRPr lang="hu-HU" dirty="0"/>
          </a:p>
          <a:p>
            <a:r>
              <a:rPr lang="hu-HU" dirty="0"/>
              <a:t>Data Management &gt; General &gt; </a:t>
            </a:r>
            <a:r>
              <a:rPr lang="hu-HU" dirty="0" err="1"/>
              <a:t>Merge</a:t>
            </a:r>
            <a:endParaRPr lang="hu-HU" dirty="0"/>
          </a:p>
          <a:p>
            <a:pPr lvl="1"/>
            <a:r>
              <a:rPr lang="hu-HU" dirty="0"/>
              <a:t>Input </a:t>
            </a:r>
            <a:r>
              <a:rPr lang="hu-HU" dirty="0" err="1"/>
              <a:t>Datasets</a:t>
            </a:r>
            <a:r>
              <a:rPr lang="hu-HU" dirty="0"/>
              <a:t>: a </a:t>
            </a:r>
            <a:r>
              <a:rPr lang="hu-HU" dirty="0" err="1"/>
              <a:t>Connect</a:t>
            </a:r>
            <a:r>
              <a:rPr lang="hu-HU" dirty="0"/>
              <a:t> eszközzel behúzandó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84672D8-A9E7-61B3-9C07-7989C5A98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17:41</a:t>
            </a:fld>
            <a:endParaRPr lang="en-US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99795F5D-B6C5-D2C2-DC69-4445BBB3DDB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3929748"/>
            <a:ext cx="12192000" cy="292825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380427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F456E71-5292-55C7-6319-A77D3005E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6. feladat (közös)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9557325-547A-12CC-EEFA-AA950FABE1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készítsünk egy modelleszközt, amelynek három</a:t>
            </a:r>
            <a:br>
              <a:rPr lang="hu-HU" dirty="0"/>
            </a:br>
            <a:r>
              <a:rPr lang="hu-HU" dirty="0"/>
              <a:t>bemeneti paramétere van:</a:t>
            </a:r>
          </a:p>
          <a:p>
            <a:pPr lvl="1"/>
            <a:r>
              <a:rPr lang="hu-HU" dirty="0"/>
              <a:t>egy domborzatmodell (</a:t>
            </a:r>
            <a:r>
              <a:rPr lang="hu-HU" dirty="0" err="1"/>
              <a:t>Raster</a:t>
            </a:r>
            <a:r>
              <a:rPr lang="hu-HU" dirty="0"/>
              <a:t> </a:t>
            </a:r>
            <a:r>
              <a:rPr lang="hu-HU" dirty="0" err="1"/>
              <a:t>Layer</a:t>
            </a:r>
            <a:r>
              <a:rPr lang="hu-HU" dirty="0"/>
              <a:t>)</a:t>
            </a:r>
          </a:p>
          <a:p>
            <a:pPr lvl="1"/>
            <a:r>
              <a:rPr lang="hu-HU" dirty="0"/>
              <a:t>egy (poligonos) vektorréteg (</a:t>
            </a:r>
            <a:r>
              <a:rPr lang="hu-HU" dirty="0" err="1"/>
              <a:t>Fature</a:t>
            </a:r>
            <a:r>
              <a:rPr lang="hu-HU" dirty="0"/>
              <a:t> </a:t>
            </a:r>
            <a:r>
              <a:rPr lang="hu-HU" dirty="0" err="1"/>
              <a:t>Layer</a:t>
            </a:r>
            <a:r>
              <a:rPr lang="hu-HU" dirty="0"/>
              <a:t>)</a:t>
            </a:r>
          </a:p>
          <a:p>
            <a:pPr lvl="1"/>
            <a:r>
              <a:rPr lang="hu-HU" dirty="0"/>
              <a:t>egy logikai érték (elhagyandóak-e az ismeret-</a:t>
            </a:r>
            <a:br>
              <a:rPr lang="hu-HU" dirty="0"/>
            </a:br>
            <a:r>
              <a:rPr lang="hu-HU" dirty="0"/>
              <a:t>len cellaértékek a statisztikaszámításból)</a:t>
            </a:r>
          </a:p>
          <a:p>
            <a:r>
              <a:rPr lang="hu-HU" dirty="0"/>
              <a:t>a modell készítsen másolatot a poligonos vektorról</a:t>
            </a:r>
            <a:br>
              <a:rPr lang="hu-HU" dirty="0"/>
            </a:b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– Data Management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Features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Copy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Features</a:t>
            </a:r>
            <a:endParaRPr lang="hu-HU" dirty="0"/>
          </a:p>
          <a:p>
            <a:r>
              <a:rPr lang="hu-HU" dirty="0"/>
              <a:t>alakítsa ideiglenes vektorréteggé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Data Management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Layers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and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Table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Views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Make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Feature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Layer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hu-HU" dirty="0"/>
              <a:t>adjon hozzá egy új számoszlopot </a:t>
            </a:r>
            <a:r>
              <a:rPr lang="hu-HU" dirty="0" err="1"/>
              <a:t>azonosito</a:t>
            </a:r>
            <a:r>
              <a:rPr lang="hu-HU" dirty="0"/>
              <a:t> néven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Data Management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Fields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Add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Field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hu-HU" dirty="0"/>
              <a:t>töltse ki az oszlopot ezzel: [FID]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Data Management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Fields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Calculate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Field</a:t>
            </a:r>
            <a:endParaRPr lang="hu-HU" dirty="0"/>
          </a:p>
          <a:p>
            <a:endParaRPr lang="hu-HU" dirty="0"/>
          </a:p>
          <a:p>
            <a:pPr lvl="1"/>
            <a:endParaRPr lang="hu-HU" dirty="0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3269179-67C8-1D13-C96D-44E199A22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17:41</a:t>
            </a:fld>
            <a:endParaRPr lang="en-US"/>
          </a:p>
        </p:txBody>
      </p:sp>
      <p:pic>
        <p:nvPicPr>
          <p:cNvPr id="8" name="Kép 7">
            <a:extLst>
              <a:ext uri="{FF2B5EF4-FFF2-40B4-BE49-F238E27FC236}">
                <a16:creationId xmlns:a16="http://schemas.microsoft.com/office/drawing/2014/main" id="{9DBEC7B8-C5F0-F168-41B8-6D549D7609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774873" y="116284"/>
            <a:ext cx="5294976" cy="434118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061570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B445-A6E5-4D08-02E4-1D4085B633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5D70EF4-7981-D258-5C44-950274BA4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6. feladat (közös)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7B5FA28-D41F-C34E-F303-0F2DE60D3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22400"/>
            <a:ext cx="10986655" cy="4754563"/>
          </a:xfrm>
        </p:spPr>
        <p:txBody>
          <a:bodyPr/>
          <a:lstStyle/>
          <a:p>
            <a:r>
              <a:rPr lang="hu-HU" dirty="0"/>
              <a:t>számítsa ki egy táblázatba a magasság átlagát minden poligonra, zónaazonosítóként az új azonosítóoszlopot használva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Spatial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Analyst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Zonal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Zonal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Statistics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as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Table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hu-HU" dirty="0"/>
              <a:t>fűzze hozzá az átlagot a poligonok attribútumtáblájához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Data Management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Joins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Add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Join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hu-HU" dirty="0"/>
              <a:t>mentse a felhasználó által megadott fájlba az eredményt 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– Data Management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Features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Copy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Features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hu-HU" dirty="0"/>
              <a:t>a sikeres mentés után szüntesse meg a táblakapcsolatot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Data Management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Joins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Remove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Join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endParaRPr lang="hu-HU" dirty="0"/>
          </a:p>
          <a:p>
            <a:endParaRPr lang="hu-HU" dirty="0"/>
          </a:p>
          <a:p>
            <a:pPr lvl="1"/>
            <a:endParaRPr lang="hu-HU" dirty="0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8C8FD71-AD39-45E9-BEDC-2804BC300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17:41</a:t>
            </a:fld>
            <a:endParaRPr lang="en-US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C498F9A9-3A8A-431A-58CB-91E8480A7E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175247"/>
            <a:ext cx="12192000" cy="268275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379608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CD3A782-16FF-5A80-B90A-95A655106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7. feladat (egyéni)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64F670E-0561-A114-06BC-3419925205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400"/>
            <a:ext cx="6352309" cy="4754563"/>
          </a:xfrm>
        </p:spPr>
        <p:txBody>
          <a:bodyPr/>
          <a:lstStyle/>
          <a:p>
            <a:r>
              <a:rPr lang="hu-HU" dirty="0"/>
              <a:t>készíts egy modelleszközt, amely</a:t>
            </a:r>
          </a:p>
          <a:p>
            <a:pPr lvl="1"/>
            <a:r>
              <a:rPr lang="hu-HU" dirty="0"/>
              <a:t>egy bemeneti poligont vár (</a:t>
            </a:r>
            <a:r>
              <a:rPr lang="hu-HU" dirty="0" err="1"/>
              <a:t>Feature</a:t>
            </a:r>
            <a:r>
              <a:rPr lang="hu-HU" dirty="0"/>
              <a:t> </a:t>
            </a:r>
            <a:r>
              <a:rPr lang="hu-HU" dirty="0" err="1"/>
              <a:t>Layer</a:t>
            </a:r>
            <a:r>
              <a:rPr lang="hu-HU" dirty="0"/>
              <a:t>)</a:t>
            </a:r>
          </a:p>
          <a:p>
            <a:pPr lvl="1"/>
            <a:r>
              <a:rPr lang="hu-HU" dirty="0"/>
              <a:t>és egy kimeneti paramétere van (vektorfájl, </a:t>
            </a:r>
            <a:r>
              <a:rPr lang="hu-HU" dirty="0" err="1"/>
              <a:t>Feature</a:t>
            </a:r>
            <a:r>
              <a:rPr lang="hu-HU" dirty="0"/>
              <a:t> </a:t>
            </a:r>
            <a:r>
              <a:rPr lang="hu-HU" dirty="0" err="1"/>
              <a:t>Class</a:t>
            </a:r>
            <a:r>
              <a:rPr lang="hu-HU" dirty="0"/>
              <a:t>)</a:t>
            </a:r>
          </a:p>
          <a:p>
            <a:r>
              <a:rPr lang="hu-HU" dirty="0"/>
              <a:t>jelölje ki az eszköz azon területeket a poligonon belül, amelyek távol (&gt;1 km) esnek a víztestektől, ehhez</a:t>
            </a:r>
          </a:p>
          <a:p>
            <a:pPr lvl="1"/>
            <a:r>
              <a:rPr lang="hu-HU" dirty="0"/>
              <a:t>rajzoljon puffert a tavak és a patakok köré is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Buffer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hu-HU" dirty="0"/>
              <a:t>vonja össze e két réteget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Merge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hu-HU" dirty="0"/>
              <a:t>olvassza össze az összes puffer egyetlen multipoligonná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Dissolve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hu-HU" dirty="0"/>
              <a:t>képezze a bemeneti poligon és az összeolvasztott pufferek különbségét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Erase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93A5674-203F-5A1C-D7B7-F08CF312E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17:41</a:t>
            </a:fld>
            <a:endParaRPr lang="en-US"/>
          </a:p>
        </p:txBody>
      </p:sp>
      <p:pic>
        <p:nvPicPr>
          <p:cNvPr id="8" name="Kép 7">
            <a:extLst>
              <a:ext uri="{FF2B5EF4-FFF2-40B4-BE49-F238E27FC236}">
                <a16:creationId xmlns:a16="http://schemas.microsoft.com/office/drawing/2014/main" id="{2C688421-C0FE-98D3-9176-1BF8C91DB05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190509" y="1412351"/>
            <a:ext cx="4834748" cy="466633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467210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A5D65BF-0FB5-2A11-64B1-FA52C9811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7. feladat megoldása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DDABAAA-F420-A41D-F8AD-98AD1E0F97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400"/>
            <a:ext cx="10515600" cy="2604238"/>
          </a:xfrm>
        </p:spPr>
        <p:txBody>
          <a:bodyPr/>
          <a:lstStyle/>
          <a:p>
            <a:r>
              <a:rPr lang="hu-HU" dirty="0" err="1"/>
              <a:t>Analysis</a:t>
            </a:r>
            <a:r>
              <a:rPr lang="hu-HU" dirty="0"/>
              <a:t> &gt; </a:t>
            </a:r>
            <a:r>
              <a:rPr lang="hu-HU" dirty="0" err="1"/>
              <a:t>Proximity</a:t>
            </a:r>
            <a:r>
              <a:rPr lang="hu-HU" dirty="0"/>
              <a:t> &gt; </a:t>
            </a:r>
            <a:r>
              <a:rPr lang="hu-HU" dirty="0" err="1"/>
              <a:t>Buffer</a:t>
            </a:r>
            <a:endParaRPr lang="hu-HU" dirty="0"/>
          </a:p>
          <a:p>
            <a:pPr lvl="1"/>
            <a:r>
              <a:rPr lang="hu-HU" dirty="0" err="1"/>
              <a:t>Distance</a:t>
            </a:r>
            <a:r>
              <a:rPr lang="hu-HU" dirty="0"/>
              <a:t>: 1 </a:t>
            </a:r>
            <a:r>
              <a:rPr lang="hu-HU" dirty="0" err="1"/>
              <a:t>Kilometers</a:t>
            </a:r>
            <a:endParaRPr lang="hu-HU" dirty="0"/>
          </a:p>
          <a:p>
            <a:r>
              <a:rPr lang="hu-HU" dirty="0"/>
              <a:t>Data Management &gt; General &gt; </a:t>
            </a:r>
            <a:r>
              <a:rPr lang="hu-HU" dirty="0" err="1"/>
              <a:t>Merge</a:t>
            </a:r>
            <a:endParaRPr lang="hu-HU" dirty="0"/>
          </a:p>
          <a:p>
            <a:r>
              <a:rPr lang="hu-HU" dirty="0"/>
              <a:t>Data Management &gt; </a:t>
            </a:r>
            <a:r>
              <a:rPr lang="hu-HU" dirty="0" err="1"/>
              <a:t>Generalization</a:t>
            </a:r>
            <a:r>
              <a:rPr lang="hu-HU" dirty="0"/>
              <a:t> &gt; </a:t>
            </a:r>
            <a:r>
              <a:rPr lang="hu-HU" dirty="0" err="1"/>
              <a:t>Dissolve</a:t>
            </a:r>
            <a:endParaRPr lang="hu-HU" dirty="0"/>
          </a:p>
          <a:p>
            <a:pPr lvl="1"/>
            <a:r>
              <a:rPr lang="hu-HU" dirty="0" err="1"/>
              <a:t>Dissolve</a:t>
            </a:r>
            <a:r>
              <a:rPr lang="hu-HU" dirty="0"/>
              <a:t> </a:t>
            </a:r>
            <a:r>
              <a:rPr lang="hu-HU" dirty="0" err="1"/>
              <a:t>Field</a:t>
            </a:r>
            <a:r>
              <a:rPr lang="hu-HU" dirty="0"/>
              <a:t>(s): üresen marad (semmi ne legyen bepipálva)</a:t>
            </a:r>
          </a:p>
          <a:p>
            <a:r>
              <a:rPr lang="hu-HU" dirty="0" err="1"/>
              <a:t>Analysis</a:t>
            </a:r>
            <a:r>
              <a:rPr lang="hu-HU" dirty="0"/>
              <a:t> &gt; </a:t>
            </a:r>
            <a:r>
              <a:rPr lang="hu-HU" dirty="0" err="1"/>
              <a:t>Overlay</a:t>
            </a:r>
            <a:r>
              <a:rPr lang="hu-HU" dirty="0"/>
              <a:t> &gt; </a:t>
            </a:r>
            <a:r>
              <a:rPr lang="hu-HU" dirty="0" err="1"/>
              <a:t>Erase</a:t>
            </a:r>
            <a:endParaRPr lang="hu-HU" dirty="0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D082795-6C73-4181-5EB5-7A9B2A96B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17:41</a:t>
            </a:fld>
            <a:endParaRPr lang="en-US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C0B3E78D-05CB-978B-90BC-F3E5AFABDF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026638"/>
            <a:ext cx="12192000" cy="281792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049509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noProof="0" dirty="0"/>
              <a:t>Köszönöm a figyelmet!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noProof="0" dirty="0"/>
              <a:t>kérdések?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17:41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185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1. feladat (közös)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készítsünk modellt, ami a </a:t>
            </a:r>
            <a:r>
              <a:rPr lang="hu-HU" dirty="0" err="1"/>
              <a:t>pilis.tif</a:t>
            </a:r>
            <a:r>
              <a:rPr lang="hu-HU" dirty="0"/>
              <a:t> domborzatmodellből kitettséget számol</a:t>
            </a:r>
            <a:br>
              <a:rPr lang="hu-HU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–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Spatial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Analyst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Surface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Aspect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hu-HU" dirty="0"/>
              <a:t>képez egy raszter, amely a déli (135–225°) kitettségű helyeken 1-et, máshol</a:t>
            </a:r>
            <a:br>
              <a:rPr lang="hu-HU" dirty="0"/>
            </a:br>
            <a:r>
              <a:rPr lang="hu-HU" dirty="0"/>
              <a:t>ismeretlen értékű cellát tartalmaz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Spatial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Analyst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Conditional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Con</a:t>
            </a:r>
          </a:p>
          <a:p>
            <a:pPr lvl="1"/>
            <a:r>
              <a:rPr lang="en-US" dirty="0"/>
              <a:t>VALUE &gt; 135 AND VALUE &lt; 225</a:t>
            </a:r>
            <a:endParaRPr lang="hu-HU" dirty="0"/>
          </a:p>
          <a:p>
            <a:r>
              <a:rPr lang="hu-HU" dirty="0"/>
              <a:t>poligonná alakítja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Conversion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From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Raster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Raster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to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Polygon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hu-HU" dirty="0"/>
              <a:t>az eredményt a</a:t>
            </a:r>
            <a:br>
              <a:rPr lang="hu-HU" dirty="0"/>
            </a:br>
            <a:r>
              <a:rPr lang="hu-HU" dirty="0"/>
              <a:t>rétegkezelőhöz</a:t>
            </a:r>
            <a:br>
              <a:rPr lang="hu-HU" dirty="0"/>
            </a:br>
            <a:r>
              <a:rPr lang="hu-HU" dirty="0"/>
              <a:t>adja</a:t>
            </a:r>
          </a:p>
          <a:p>
            <a:r>
              <a:rPr lang="hu-HU" dirty="0"/>
              <a:t>a modellt lássuk</a:t>
            </a:r>
            <a:br>
              <a:rPr lang="hu-HU" dirty="0"/>
            </a:br>
            <a:r>
              <a:rPr lang="hu-HU" dirty="0"/>
              <a:t>el feliratokkal és</a:t>
            </a:r>
            <a:br>
              <a:rPr lang="hu-HU" dirty="0"/>
            </a:br>
            <a:r>
              <a:rPr lang="hu-HU" dirty="0"/>
              <a:t>szürke háttérrel</a:t>
            </a:r>
          </a:p>
          <a:p>
            <a:endParaRPr lang="hu-HU" dirty="0"/>
          </a:p>
          <a:p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17:41</a:t>
            </a:fld>
            <a:endParaRPr lang="en-US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42456C1D-E203-7739-A70F-DF5D20EA3E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3494" y="3969328"/>
            <a:ext cx="9069306" cy="27145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Kép 7">
            <a:extLst>
              <a:ext uri="{FF2B5EF4-FFF2-40B4-BE49-F238E27FC236}">
                <a16:creationId xmlns:a16="http://schemas.microsoft.com/office/drawing/2014/main" id="{04CCDD34-A084-68CE-5E29-6173BD73594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562667" y="157849"/>
            <a:ext cx="2440133" cy="365341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86263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9F2A0D2-C3D3-004C-5230-48F2C796D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2. </a:t>
            </a:r>
            <a:r>
              <a:rPr lang="hu-HU" dirty="0" err="1"/>
              <a:t>fealdat</a:t>
            </a:r>
            <a:r>
              <a:rPr lang="hu-HU" dirty="0"/>
              <a:t> (közös)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00BA43C-3997-3E9D-167B-F7EE66166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400"/>
            <a:ext cx="6123709" cy="4754563"/>
          </a:xfrm>
        </p:spPr>
        <p:txBody>
          <a:bodyPr/>
          <a:lstStyle/>
          <a:p>
            <a:r>
              <a:rPr lang="hu-HU" dirty="0"/>
              <a:t>az előző modellt alakítsuk modelleszközzé</a:t>
            </a:r>
          </a:p>
          <a:p>
            <a:pPr lvl="1"/>
            <a:r>
              <a:rPr lang="hu-HU" dirty="0"/>
              <a:t>paraméterek: domborzatmodell, a déli kitettséget kódoló egész szám, kimeneti poligon</a:t>
            </a:r>
          </a:p>
          <a:p>
            <a:pPr lvl="1"/>
            <a:r>
              <a:rPr lang="hu-HU" dirty="0"/>
              <a:t>a szám alapértelmezett értéke legyen 5</a:t>
            </a:r>
          </a:p>
          <a:p>
            <a:pPr lvl="1"/>
            <a:r>
              <a:rPr lang="hu-HU" dirty="0"/>
              <a:t>memóriába kerüljenek a köztes eredmények</a:t>
            </a:r>
          </a:p>
          <a:p>
            <a:r>
              <a:rPr lang="hu-HU" dirty="0"/>
              <a:t>figyeljünk a paraméterek sorrendjére!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3445429-05D7-F314-3AFA-3BF0E8AF7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17:41</a:t>
            </a:fld>
            <a:endParaRPr lang="en-US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E2F30B40-7E93-E665-F321-E039CE6A90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065317" y="3831932"/>
            <a:ext cx="8970385" cy="225714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Kép 7">
            <a:extLst>
              <a:ext uri="{FF2B5EF4-FFF2-40B4-BE49-F238E27FC236}">
                <a16:creationId xmlns:a16="http://schemas.microsoft.com/office/drawing/2014/main" id="{2F218562-6A2A-5371-4624-3B04F85CF0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049131" y="172869"/>
            <a:ext cx="4986571" cy="351460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51840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D15FDA2-1087-3448-D90D-398700C39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3. feladat (közös)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3DBE222-292A-AE3E-10A7-362D695F1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22400"/>
            <a:ext cx="6903027" cy="4754563"/>
          </a:xfrm>
        </p:spPr>
        <p:txBody>
          <a:bodyPr/>
          <a:lstStyle/>
          <a:p>
            <a:r>
              <a:rPr lang="hu-HU" dirty="0"/>
              <a:t>egészítsük ki az előző modelleszközt a következőkkel</a:t>
            </a:r>
          </a:p>
          <a:p>
            <a:pPr lvl="1"/>
            <a:r>
              <a:rPr lang="hu-HU" dirty="0"/>
              <a:t>még egy számváltozó, ami a keleti kitettséget kódolja</a:t>
            </a:r>
          </a:p>
          <a:p>
            <a:pPr lvl="1"/>
            <a:r>
              <a:rPr lang="hu-HU" dirty="0"/>
              <a:t>még egy leválogatás: keleti kitettség (45–135°)</a:t>
            </a:r>
          </a:p>
          <a:p>
            <a:pPr lvl="1"/>
            <a:r>
              <a:rPr lang="hu-HU" dirty="0"/>
              <a:t>még egy poligonná alakítás (keleti kitettségű poligonok)</a:t>
            </a:r>
          </a:p>
          <a:p>
            <a:r>
              <a:rPr lang="hu-HU" dirty="0"/>
              <a:t>a déli és keleti kitettségű poligonokat fűzzük egybe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Data Management &gt; General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Merge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hu-HU" dirty="0"/>
              <a:t>ha "</a:t>
            </a:r>
            <a:r>
              <a:rPr lang="en-US" dirty="0"/>
              <a:t>ERROR 000871: Output raster: Unable to delete the output </a:t>
            </a:r>
            <a:r>
              <a:rPr lang="en-US" dirty="0" err="1"/>
              <a:t>in_memory</a:t>
            </a:r>
            <a:r>
              <a:rPr lang="en-US" dirty="0"/>
              <a:t>\</a:t>
            </a:r>
            <a:r>
              <a:rPr lang="en-US" dirty="0" err="1"/>
              <a:t>kitettseg</a:t>
            </a:r>
            <a:r>
              <a:rPr lang="hu-HU" dirty="0"/>
              <a:t>" hibát kapunk (</a:t>
            </a:r>
            <a:r>
              <a:rPr lang="hu-HU" dirty="0" err="1"/>
              <a:t>bug</a:t>
            </a:r>
            <a:r>
              <a:rPr lang="hu-HU" dirty="0"/>
              <a:t>)</a:t>
            </a:r>
          </a:p>
          <a:p>
            <a:pPr lvl="1"/>
            <a:r>
              <a:rPr lang="hu-HU" dirty="0"/>
              <a:t>lássuk el a memóriában</a:t>
            </a:r>
            <a:br>
              <a:rPr lang="hu-HU" dirty="0"/>
            </a:br>
            <a:r>
              <a:rPr lang="hu-HU" dirty="0"/>
              <a:t>tárolt köztes eredmények</a:t>
            </a:r>
            <a:br>
              <a:rPr lang="hu-HU" dirty="0"/>
            </a:br>
            <a:r>
              <a:rPr lang="hu-HU" dirty="0"/>
              <a:t>nevét időbélyegzővel</a:t>
            </a:r>
            <a:br>
              <a:rPr lang="hu-HU" dirty="0"/>
            </a:br>
            <a:r>
              <a:rPr lang="hu-HU" dirty="0"/>
              <a:t>(%t%) vagy egyedi</a:t>
            </a:r>
            <a:br>
              <a:rPr lang="hu-HU" dirty="0"/>
            </a:br>
            <a:r>
              <a:rPr lang="hu-HU" dirty="0"/>
              <a:t>azonosítóval (%n%)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CF9CC36-62B0-FB11-7A29-C886CFDF9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17:41</a:t>
            </a:fld>
            <a:endParaRPr lang="en-US"/>
          </a:p>
        </p:txBody>
      </p:sp>
      <p:pic>
        <p:nvPicPr>
          <p:cNvPr id="11" name="Kép 10">
            <a:extLst>
              <a:ext uri="{FF2B5EF4-FFF2-40B4-BE49-F238E27FC236}">
                <a16:creationId xmlns:a16="http://schemas.microsoft.com/office/drawing/2014/main" id="{C58286F5-3704-474E-4E78-A50FAA50928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741226" y="174172"/>
            <a:ext cx="4284519" cy="433977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Kép 11">
            <a:extLst>
              <a:ext uri="{FF2B5EF4-FFF2-40B4-BE49-F238E27FC236}">
                <a16:creationId xmlns:a16="http://schemas.microsoft.com/office/drawing/2014/main" id="{8F6C4DB0-A674-08F6-9AD9-B87524F6C4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3525" y="4658467"/>
            <a:ext cx="7632220" cy="205115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029007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3F01F8-417A-B0D2-BF03-B3B1485554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C48EF32-7714-7925-47DF-AB9010629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3. feladat (közös)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AC44E50-B11A-79A6-13A2-1430D30FA0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22400"/>
            <a:ext cx="6903027" cy="4754563"/>
          </a:xfrm>
        </p:spPr>
        <p:txBody>
          <a:bodyPr/>
          <a:lstStyle/>
          <a:p>
            <a:r>
              <a:rPr lang="hu-HU" dirty="0"/>
              <a:t>egészítsük ki az előző modelleszközt a következőkkel</a:t>
            </a:r>
          </a:p>
          <a:p>
            <a:pPr lvl="1"/>
            <a:r>
              <a:rPr lang="hu-HU" dirty="0"/>
              <a:t>még egy számváltozó, ami a keleti kitettséget kódolja</a:t>
            </a:r>
          </a:p>
          <a:p>
            <a:pPr lvl="1"/>
            <a:r>
              <a:rPr lang="hu-HU" dirty="0"/>
              <a:t>még egy leválogatás: keleti kitettség (45–135°)</a:t>
            </a:r>
          </a:p>
          <a:p>
            <a:pPr lvl="1"/>
            <a:r>
              <a:rPr lang="hu-HU" dirty="0"/>
              <a:t>még egy poligonná alakítás (keleti kitettségű poligonok)</a:t>
            </a:r>
          </a:p>
          <a:p>
            <a:r>
              <a:rPr lang="hu-HU" dirty="0"/>
              <a:t>a déli és keleti kitettségű poligonokat fűzzük egybe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Data Management &gt; General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Merge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hu-HU" dirty="0"/>
              <a:t>ha "</a:t>
            </a:r>
            <a:r>
              <a:rPr lang="en-US" dirty="0"/>
              <a:t>ERROR 000871: Output raster: Unable to delete the output </a:t>
            </a:r>
            <a:r>
              <a:rPr lang="en-US" dirty="0" err="1"/>
              <a:t>in_memory</a:t>
            </a:r>
            <a:r>
              <a:rPr lang="en-US" dirty="0"/>
              <a:t>\</a:t>
            </a:r>
            <a:r>
              <a:rPr lang="en-US" dirty="0" err="1"/>
              <a:t>kitettseg</a:t>
            </a:r>
            <a:r>
              <a:rPr lang="hu-HU" dirty="0"/>
              <a:t>" hibát kapunk (</a:t>
            </a:r>
            <a:r>
              <a:rPr lang="hu-HU" dirty="0" err="1"/>
              <a:t>bug</a:t>
            </a:r>
            <a:r>
              <a:rPr lang="hu-HU" dirty="0"/>
              <a:t>)</a:t>
            </a:r>
          </a:p>
          <a:p>
            <a:pPr lvl="1"/>
            <a:r>
              <a:rPr lang="hu-HU" dirty="0"/>
              <a:t>lássuk el a memóriában</a:t>
            </a:r>
            <a:br>
              <a:rPr lang="hu-HU" dirty="0"/>
            </a:br>
            <a:r>
              <a:rPr lang="hu-HU" dirty="0"/>
              <a:t>tárolt köztes eredmények</a:t>
            </a:r>
            <a:br>
              <a:rPr lang="hu-HU" dirty="0"/>
            </a:br>
            <a:r>
              <a:rPr lang="hu-HU" dirty="0"/>
              <a:t>nevét időbélyegzővel</a:t>
            </a:r>
            <a:br>
              <a:rPr lang="hu-HU" dirty="0"/>
            </a:br>
            <a:r>
              <a:rPr lang="hu-HU" dirty="0"/>
              <a:t>(%t%) vagy egyedi</a:t>
            </a:r>
            <a:br>
              <a:rPr lang="hu-HU" dirty="0"/>
            </a:br>
            <a:r>
              <a:rPr lang="hu-HU" dirty="0"/>
              <a:t>azonosítóval (%n%)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844BB83-FFB1-6524-7757-4776FAD3D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17:41</a:t>
            </a:fld>
            <a:endParaRPr lang="en-US"/>
          </a:p>
        </p:txBody>
      </p:sp>
      <p:pic>
        <p:nvPicPr>
          <p:cNvPr id="11" name="Kép 10">
            <a:extLst>
              <a:ext uri="{FF2B5EF4-FFF2-40B4-BE49-F238E27FC236}">
                <a16:creationId xmlns:a16="http://schemas.microsoft.com/office/drawing/2014/main" id="{9C4474E3-E637-9ED1-9B0E-DC4269456E5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741226" y="174172"/>
            <a:ext cx="4284519" cy="433977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C264578B-F55F-A1B8-1FE7-7606AFEE3F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3525" y="4658467"/>
            <a:ext cx="7632220" cy="205115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Téglalap 4">
            <a:extLst>
              <a:ext uri="{FF2B5EF4-FFF2-40B4-BE49-F238E27FC236}">
                <a16:creationId xmlns:a16="http://schemas.microsoft.com/office/drawing/2014/main" id="{567E8DD9-8832-C279-42B5-2641E46CB992}"/>
              </a:ext>
            </a:extLst>
          </p:cNvPr>
          <p:cNvSpPr/>
          <p:nvPr/>
        </p:nvSpPr>
        <p:spPr>
          <a:xfrm rot="1225821">
            <a:off x="1157192" y="5442007"/>
            <a:ext cx="4408900" cy="5232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2800" b="1" dirty="0">
                <a:ln w="10160">
                  <a:solidFill>
                    <a:srgbClr val="FFC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–  </a:t>
            </a:r>
            <a:r>
              <a:rPr lang="hu-HU" sz="2800" b="1" cap="none" spc="0" dirty="0">
                <a:ln w="10160">
                  <a:solidFill>
                    <a:srgbClr val="FFC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VAGY FÁJLBA MENTSÜK  –</a:t>
            </a:r>
          </a:p>
        </p:txBody>
      </p:sp>
    </p:spTree>
    <p:extLst>
      <p:ext uri="{BB962C8B-B14F-4D97-AF65-F5344CB8AC3E}">
        <p14:creationId xmlns:p14="http://schemas.microsoft.com/office/powerpoint/2010/main" val="3804187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093D18-3975-646D-C875-B8665CF2F2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1EAFC9D-631B-7D87-59DA-F1496EF07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4. feladat (közös)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7A64039-24A1-D2F2-90D5-7CB699D8EE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400"/>
            <a:ext cx="5772150" cy="4754563"/>
          </a:xfrm>
        </p:spPr>
        <p:txBody>
          <a:bodyPr/>
          <a:lstStyle/>
          <a:p>
            <a:r>
              <a:rPr lang="hu-HU" dirty="0"/>
              <a:t>alakítsuk át az előző modelleszközt úgy, hogy</a:t>
            </a:r>
          </a:p>
          <a:p>
            <a:pPr lvl="1"/>
            <a:r>
              <a:rPr lang="hu-HU" dirty="0"/>
              <a:t>nem kettő, hanem négy égtájat válogatunk le</a:t>
            </a:r>
          </a:p>
          <a:p>
            <a:pPr lvl="1"/>
            <a:r>
              <a:rPr lang="hu-HU" dirty="0"/>
              <a:t>nem a felhasználó mondja meg a keleti és déli kitettség kódolását</a:t>
            </a:r>
          </a:p>
          <a:p>
            <a:pPr lvl="1"/>
            <a:r>
              <a:rPr lang="hu-HU" dirty="0"/>
              <a:t>hanem mi kódoljuk az 1, 2, 3 és 4 számokkal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Spatial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Analyst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Reclass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Reclassify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hu-HU" dirty="0"/>
              <a:t>a Con egy SQL Expression típusú kifejezés segítségével válogat le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Insert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Model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Only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Tools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Calculate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Values</a:t>
            </a:r>
            <a:endParaRPr lang="hu-HU" dirty="0"/>
          </a:p>
          <a:p>
            <a:pPr lvl="1"/>
            <a:r>
              <a:rPr lang="hu-HU" dirty="0"/>
              <a:t>"VALUE = " + </a:t>
            </a:r>
            <a:r>
              <a:rPr lang="hu-HU" dirty="0" err="1"/>
              <a:t>str</a:t>
            </a:r>
            <a:r>
              <a:rPr lang="hu-HU" dirty="0"/>
              <a:t>(%szam%)</a:t>
            </a:r>
          </a:p>
          <a:p>
            <a:pPr lvl="1"/>
            <a:r>
              <a:rPr lang="hu-HU" dirty="0"/>
              <a:t>ne egyszerűsítsük a poligonokat, és kérjünk többrészes geometriát</a:t>
            </a:r>
          </a:p>
          <a:p>
            <a:pPr lvl="1"/>
            <a:endParaRPr lang="hu-HU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F4A5B1B-0675-1AA6-A97A-AC4B0AE33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17:41</a:t>
            </a:fld>
            <a:endParaRPr lang="en-US"/>
          </a:p>
        </p:txBody>
      </p:sp>
      <p:pic>
        <p:nvPicPr>
          <p:cNvPr id="7" name="Kép 6">
            <a:extLst>
              <a:ext uri="{FF2B5EF4-FFF2-40B4-BE49-F238E27FC236}">
                <a16:creationId xmlns:a16="http://schemas.microsoft.com/office/drawing/2014/main" id="{CF36D8A3-103A-CE45-9EF0-117404D497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0350" y="1436788"/>
            <a:ext cx="5410199" cy="462582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76022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C4E4C-7930-C1C7-190C-299DEC4477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8D71ACA-687B-6E75-1AA2-F6A144986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4. feladat (közös)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94BCC0B-C278-5C35-17F8-503338D58A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lépkedjünk végig a négyféle kitettségen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Insert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Iterators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For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hu-HU" dirty="0"/>
              <a:t>a ciklusváltozó legyen a </a:t>
            </a:r>
            <a:r>
              <a:rPr lang="hu-HU" dirty="0" err="1"/>
              <a:t>Calculate</a:t>
            </a:r>
            <a:r>
              <a:rPr lang="hu-HU" dirty="0"/>
              <a:t> </a:t>
            </a:r>
            <a:r>
              <a:rPr lang="hu-HU" dirty="0" err="1"/>
              <a:t>Values</a:t>
            </a:r>
            <a:r>
              <a:rPr lang="hu-HU" dirty="0"/>
              <a:t> előfeltétele</a:t>
            </a:r>
          </a:p>
          <a:p>
            <a:r>
              <a:rPr lang="hu-HU" dirty="0"/>
              <a:t>a </a:t>
            </a:r>
            <a:r>
              <a:rPr lang="hu-HU" dirty="0" err="1"/>
              <a:t>Merge</a:t>
            </a:r>
            <a:r>
              <a:rPr lang="hu-HU" dirty="0"/>
              <a:t> előtt az eredményeket gyűjtsük egy </a:t>
            </a:r>
            <a:r>
              <a:rPr lang="hu-HU" dirty="0" err="1"/>
              <a:t>Multivalue</a:t>
            </a:r>
            <a:r>
              <a:rPr lang="hu-HU" dirty="0"/>
              <a:t> típusú bemenetbe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Insert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Model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Only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Tools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Collect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Values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hu-HU" dirty="0"/>
              <a:t>az </a:t>
            </a:r>
            <a:r>
              <a:rPr lang="hu-HU" dirty="0" err="1"/>
              <a:t>Aspect</a:t>
            </a:r>
            <a:r>
              <a:rPr lang="hu-HU" dirty="0"/>
              <a:t> és </a:t>
            </a:r>
            <a:r>
              <a:rPr lang="hu-HU" dirty="0" err="1"/>
              <a:t>Reclassify</a:t>
            </a:r>
            <a:r>
              <a:rPr lang="hu-HU" dirty="0"/>
              <a:t> eredményeiről szedjük ki az </a:t>
            </a:r>
            <a:r>
              <a:rPr lang="hu-HU" dirty="0" err="1"/>
              <a:t>Intermediate</a:t>
            </a:r>
            <a:r>
              <a:rPr lang="hu-HU" dirty="0"/>
              <a:t> jelzőt</a:t>
            </a:r>
          </a:p>
          <a:p>
            <a:pPr lvl="1"/>
            <a:r>
              <a:rPr lang="hu-HU" dirty="0"/>
              <a:t>egyébként minden iterációban meghívja őket (hiba vagy végtelen ciklus)</a:t>
            </a:r>
          </a:p>
          <a:p>
            <a:pPr lvl="1"/>
            <a:endParaRPr lang="hu-HU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02EE111-33A1-5918-0ED5-81A6BD2F5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17:41</a:t>
            </a:fld>
            <a:endParaRPr lang="en-US"/>
          </a:p>
        </p:txBody>
      </p:sp>
      <p:pic>
        <p:nvPicPr>
          <p:cNvPr id="9" name="Kép 8">
            <a:extLst>
              <a:ext uri="{FF2B5EF4-FFF2-40B4-BE49-F238E27FC236}">
                <a16:creationId xmlns:a16="http://schemas.microsoft.com/office/drawing/2014/main" id="{4EF90274-9BE3-85A8-2935-896977964CA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3886200"/>
            <a:ext cx="12192000" cy="29718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36697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420D513-0DFA-0FF0-7EB3-D63B98155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4. feladat (közös)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F199DFE-F9FA-5384-230D-A89EE5718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persze ez fölöslegesen túl lett bonyolítva</a:t>
            </a:r>
          </a:p>
          <a:p>
            <a:pPr lvl="1"/>
            <a:r>
              <a:rPr lang="hu-HU" dirty="0"/>
              <a:t>megoldható </a:t>
            </a:r>
            <a:r>
              <a:rPr lang="hu-HU" dirty="0" err="1"/>
              <a:t>For</a:t>
            </a:r>
            <a:r>
              <a:rPr lang="hu-HU" dirty="0"/>
              <a:t>, </a:t>
            </a:r>
            <a:r>
              <a:rPr lang="hu-HU" dirty="0" err="1"/>
              <a:t>Calculate</a:t>
            </a:r>
            <a:r>
              <a:rPr lang="hu-HU" dirty="0"/>
              <a:t> </a:t>
            </a:r>
            <a:r>
              <a:rPr lang="hu-HU" dirty="0" err="1"/>
              <a:t>Values</a:t>
            </a:r>
            <a:r>
              <a:rPr lang="hu-HU" dirty="0"/>
              <a:t>, Con és </a:t>
            </a:r>
            <a:r>
              <a:rPr lang="hu-HU" dirty="0" err="1"/>
              <a:t>Collect</a:t>
            </a:r>
            <a:r>
              <a:rPr lang="hu-HU" dirty="0"/>
              <a:t> </a:t>
            </a:r>
            <a:r>
              <a:rPr lang="hu-HU" dirty="0" err="1"/>
              <a:t>Values</a:t>
            </a:r>
            <a:r>
              <a:rPr lang="hu-HU" dirty="0"/>
              <a:t> nélkül is</a:t>
            </a:r>
          </a:p>
          <a:p>
            <a:pPr lvl="1"/>
            <a:r>
              <a:rPr lang="hu-HU" dirty="0"/>
              <a:t>hiszen a </a:t>
            </a:r>
            <a:r>
              <a:rPr lang="hu-HU" dirty="0" err="1"/>
              <a:t>Raster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Polygon</a:t>
            </a:r>
            <a:r>
              <a:rPr lang="hu-HU" dirty="0"/>
              <a:t> minden egyedi cellaértékből külön poligont készít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970C3EA-130D-1A34-737F-56F0CCF9C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17:41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499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7AD3A26-690F-665D-5253-B579DCB5D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5. feladat (egyéni)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0763993-4C83-3A0A-DFE7-DB0F5EF052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22400"/>
            <a:ext cx="11233872" cy="4754563"/>
          </a:xfrm>
        </p:spPr>
        <p:txBody>
          <a:bodyPr/>
          <a:lstStyle/>
          <a:p>
            <a:r>
              <a:rPr lang="hu-HU" dirty="0"/>
              <a:t>készíts egy modelleszközt, amely paraméterként</a:t>
            </a:r>
          </a:p>
          <a:p>
            <a:pPr lvl="1"/>
            <a:r>
              <a:rPr lang="hu-HU" dirty="0"/>
              <a:t>egy bemeneti mappát (</a:t>
            </a:r>
            <a:r>
              <a:rPr lang="hu-HU" dirty="0" err="1"/>
              <a:t>Workspace</a:t>
            </a:r>
            <a:r>
              <a:rPr lang="hu-HU" dirty="0"/>
              <a:t> típusú paraméter),</a:t>
            </a:r>
          </a:p>
          <a:p>
            <a:pPr lvl="1"/>
            <a:r>
              <a:rPr lang="hu-HU" dirty="0"/>
              <a:t>egy minimumtávolságot (</a:t>
            </a:r>
            <a:r>
              <a:rPr lang="hu-HU" dirty="0" err="1"/>
              <a:t>Linear</a:t>
            </a:r>
            <a:r>
              <a:rPr lang="hu-HU" dirty="0"/>
              <a:t> Unit)</a:t>
            </a:r>
          </a:p>
          <a:p>
            <a:pPr lvl="1"/>
            <a:r>
              <a:rPr lang="hu-HU" dirty="0"/>
              <a:t>és egy kimeneti vektorfájlt (</a:t>
            </a:r>
            <a:r>
              <a:rPr lang="hu-HU" dirty="0" err="1"/>
              <a:t>Feature</a:t>
            </a:r>
            <a:r>
              <a:rPr lang="hu-HU" dirty="0"/>
              <a:t> </a:t>
            </a:r>
            <a:r>
              <a:rPr lang="hu-HU" dirty="0" err="1"/>
              <a:t>Class</a:t>
            </a:r>
            <a:r>
              <a:rPr lang="hu-HU" dirty="0"/>
              <a:t>) vár</a:t>
            </a:r>
          </a:p>
          <a:p>
            <a:r>
              <a:rPr lang="hu-HU" dirty="0"/>
              <a:t>az eszköz </a:t>
            </a:r>
            <a:r>
              <a:rPr lang="hu-HU" dirty="0" err="1"/>
              <a:t>végiglépked</a:t>
            </a:r>
            <a:r>
              <a:rPr lang="hu-HU" dirty="0"/>
              <a:t> a mappában található rasztereken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Iterate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Rasters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hu-HU" dirty="0"/>
              <a:t>kinyeri az éppen sorra kerülő raszter nevét (kiterjesztés nélkül)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Parse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Path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hu-HU" dirty="0"/>
              <a:t>utána (előfeltétel!) a raszter szélső, ismert értékű celláit összekötő vonalláncot készít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Raster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Domain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hu-HU" dirty="0"/>
              <a:t>a vonal mentén elhelyez legfeljebb 50 véletlen pontot úgy, hogy azok ne essenek egymáshoz túl közel (felhasználó által megadott minimumtávolság)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Create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Random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Points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hu-HU" dirty="0"/>
              <a:t>hozzáad egy új szövegmezőt és kitölti azt a raszter nevével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Add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Field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Calculate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Field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hu-HU" dirty="0"/>
              <a:t>összefűzi a pontokat a kimeneti vektorfájlba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Collect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Values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Merge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endParaRPr lang="hu-HU" dirty="0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7D3C451-962A-EB25-4179-741E6AD78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17:41</a:t>
            </a:fld>
            <a:endParaRPr lang="en-US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4C959EF9-2CA3-3F91-16F2-FA7E4AEAFF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3573" y="116285"/>
            <a:ext cx="4268498" cy="289986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852607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4979</TotalTime>
  <Words>1160</Words>
  <Application>Microsoft Office PowerPoint</Application>
  <PresentationFormat>Szélesvásznú</PresentationFormat>
  <Paragraphs>132</Paragraphs>
  <Slides>17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17</vt:i4>
      </vt:variant>
    </vt:vector>
  </HeadingPairs>
  <TitlesOfParts>
    <vt:vector size="22" baseType="lpstr">
      <vt:lpstr>Arial</vt:lpstr>
      <vt:lpstr>Arial Narrow</vt:lpstr>
      <vt:lpstr>Calibri</vt:lpstr>
      <vt:lpstr>Courier New</vt:lpstr>
      <vt:lpstr>Office-téma</vt:lpstr>
      <vt:lpstr>Model Builder 4. – gyakorlás</vt:lpstr>
      <vt:lpstr>1. feladat (közös)</vt:lpstr>
      <vt:lpstr>2. fealdat (közös)</vt:lpstr>
      <vt:lpstr>3. feladat (közös)</vt:lpstr>
      <vt:lpstr>3. feladat (közös)</vt:lpstr>
      <vt:lpstr>4. feladat (közös)</vt:lpstr>
      <vt:lpstr>4. feladat (közös)</vt:lpstr>
      <vt:lpstr>4. feladat (közös)</vt:lpstr>
      <vt:lpstr>5. feladat (egyéni)</vt:lpstr>
      <vt:lpstr>5. feladat megoldása</vt:lpstr>
      <vt:lpstr>5. feladat megoldása</vt:lpstr>
      <vt:lpstr>5. feladat megoldása</vt:lpstr>
      <vt:lpstr>6. feladat (közös)</vt:lpstr>
      <vt:lpstr>6. feladat (közös)</vt:lpstr>
      <vt:lpstr>7. feladat (egyéni)</vt:lpstr>
      <vt:lpstr>7. feladat megoldása</vt:lpstr>
      <vt:lpstr>Köszönöm a figyelmet!</vt:lpstr>
    </vt:vector>
  </TitlesOfParts>
  <Company>MTA ÖK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Ismerkedés, tematika, követelmény</dc:title>
  <dc:creator>BFÁkos</dc:creator>
  <cp:lastModifiedBy>BFÁkos</cp:lastModifiedBy>
  <cp:revision>289</cp:revision>
  <dcterms:created xsi:type="dcterms:W3CDTF">2021-09-14T06:27:21Z</dcterms:created>
  <dcterms:modified xsi:type="dcterms:W3CDTF">2026-04-13T15:43:09Z</dcterms:modified>
</cp:coreProperties>
</file>